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1CD8-FED0-4DD0-9522-EBC450718C2F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BD0A-983A-4649-A2C7-CB0F2E6F108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16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BD0A-983A-4649-A2C7-CB0F2E6F1084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8170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A56B2E-0627-49D7-AD9C-EE9F8FC5AB36}" type="datetimeFigureOut">
              <a:rPr lang="sk-SK" smtClean="0"/>
              <a:pPr/>
              <a:t>27.10.2016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DC67B7-DF9C-4D7C-ABBD-A679DFD745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gdalena.vetrak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otravinová pyramída po sloven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993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04856" cy="103797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Mistral" pitchFamily="66" charset="0"/>
              </a:rPr>
              <a:t>Jedz, </a:t>
            </a:r>
            <a:r>
              <a:rPr lang="pl-PL" sz="4000" b="1" dirty="0" smtClean="0">
                <a:latin typeface="Mistral" pitchFamily="66" charset="0"/>
              </a:rPr>
              <a:t>dodržiavaj pitný režim</a:t>
            </a:r>
            <a:r>
              <a:rPr lang="pl-PL" sz="4000" b="1" dirty="0">
                <a:latin typeface="Mistral" pitchFamily="66" charset="0"/>
              </a:rPr>
              <a:t> </a:t>
            </a:r>
            <a:r>
              <a:rPr lang="pl-PL" sz="4000" b="1" dirty="0" smtClean="0">
                <a:latin typeface="Mistral" pitchFamily="66" charset="0"/>
              </a:rPr>
              <a:t>a hýb </a:t>
            </a:r>
            <a:r>
              <a:rPr lang="pl-PL" sz="4000" b="1" dirty="0">
                <a:latin typeface="Mistral" pitchFamily="66" charset="0"/>
              </a:rPr>
              <a:t>sa</a:t>
            </a:r>
            <a:endParaRPr lang="sk-SK" sz="4000" b="1" dirty="0">
              <a:latin typeface="Mistral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5184576" cy="1152128"/>
          </a:xfrm>
        </p:spPr>
        <p:txBody>
          <a:bodyPr>
            <a:normAutofit/>
          </a:bodyPr>
          <a:lstStyle/>
          <a:p>
            <a:pPr algn="l"/>
            <a:r>
              <a:rPr lang="sk-SK" sz="2000" b="1" dirty="0" smtClean="0">
                <a:solidFill>
                  <a:schemeClr val="tx1"/>
                </a:solidFill>
                <a:latin typeface="Mistral" pitchFamily="66" charset="0"/>
              </a:rPr>
              <a:t>Špeciálna základná škola HNÚŠŤA</a:t>
            </a:r>
          </a:p>
          <a:p>
            <a:pPr algn="l"/>
            <a:r>
              <a:rPr lang="sk-SK" sz="1700" b="1" dirty="0" smtClean="0">
                <a:solidFill>
                  <a:schemeClr val="tx1"/>
                </a:solidFill>
                <a:latin typeface="Mistral" pitchFamily="66" charset="0"/>
              </a:rPr>
              <a:t>Zápotockého 127</a:t>
            </a:r>
          </a:p>
          <a:p>
            <a:pPr algn="l"/>
            <a:r>
              <a:rPr lang="sk-SK" sz="1700" b="1" dirty="0" smtClean="0">
                <a:solidFill>
                  <a:schemeClr val="tx1"/>
                </a:solidFill>
                <a:latin typeface="Mistral" pitchFamily="66" charset="0"/>
              </a:rPr>
              <a:t>Hnúšťa</a:t>
            </a: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17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Mistral" pitchFamily="66" charset="0"/>
              </a:rPr>
              <a:t>NIEČO O NÁS:</a:t>
            </a:r>
            <a:endParaRPr lang="sk-SK" b="1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ŠPECIÁLNA  ZÁKLADNÁ  ŠKOLA , </a:t>
            </a:r>
            <a:r>
              <a:rPr lang="sk-SK" sz="1800" b="0" i="1" dirty="0" err="1" smtClean="0">
                <a:latin typeface="Bookman Old Style" pitchFamily="18" charset="0"/>
              </a:rPr>
              <a:t>Zápotockého</a:t>
            </a:r>
            <a:r>
              <a:rPr lang="sk-SK" sz="1800" b="0" i="1" dirty="0" smtClean="0">
                <a:latin typeface="Bookman Old Style" pitchFamily="18" charset="0"/>
              </a:rPr>
              <a:t> 127 981 01  Hnúšťa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Mgr. Magdaléna VETRÁKOVÁ – </a:t>
            </a:r>
            <a:r>
              <a:rPr lang="sk-SK" sz="1800" b="0" i="1" dirty="0" err="1" smtClean="0">
                <a:latin typeface="Bookman Old Style" pitchFamily="18" charset="0"/>
                <a:hlinkClick r:id="rId2"/>
              </a:rPr>
              <a:t>magdalena.vetrakova@gmail.com</a:t>
            </a:r>
            <a:endParaRPr lang="sk-SK" sz="1800" b="0" i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Žiaci 1. a 2. ročníka: </a:t>
            </a:r>
            <a:r>
              <a:rPr lang="sk-SK" b="0" i="1" dirty="0" err="1" smtClean="0">
                <a:latin typeface="Bookman Old Style" pitchFamily="18" charset="0"/>
              </a:rPr>
              <a:t>Tobiasko</a:t>
            </a:r>
            <a:r>
              <a:rPr lang="sk-SK" b="0" i="1" dirty="0" smtClean="0">
                <a:latin typeface="Bookman Old Style" pitchFamily="18" charset="0"/>
              </a:rPr>
              <a:t>, </a:t>
            </a:r>
            <a:r>
              <a:rPr lang="sk-SK" b="0" i="1" dirty="0" err="1" smtClean="0">
                <a:latin typeface="Bookman Old Style" pitchFamily="18" charset="0"/>
              </a:rPr>
              <a:t>Sabinka</a:t>
            </a:r>
            <a:r>
              <a:rPr lang="sk-SK" b="0" i="1" dirty="0" smtClean="0">
                <a:latin typeface="Bookman Old Style" pitchFamily="18" charset="0"/>
              </a:rPr>
              <a:t>, Mária, Mirka, </a:t>
            </a:r>
            <a:r>
              <a:rPr lang="sk-SK" b="0" i="1" dirty="0" err="1" smtClean="0">
                <a:latin typeface="Bookman Old Style" pitchFamily="18" charset="0"/>
              </a:rPr>
              <a:t>Rolko</a:t>
            </a:r>
            <a:r>
              <a:rPr lang="sk-SK" b="0" i="1" dirty="0" smtClean="0">
                <a:latin typeface="Bookman Old Style" pitchFamily="18" charset="0"/>
              </a:rPr>
              <a:t>, Andrejka, Viktorka, </a:t>
            </a:r>
            <a:r>
              <a:rPr lang="sk-SK" b="0" i="1" dirty="0" err="1" smtClean="0">
                <a:latin typeface="Bookman Old Style" pitchFamily="18" charset="0"/>
              </a:rPr>
              <a:t>Slavka</a:t>
            </a:r>
            <a:r>
              <a:rPr lang="sk-SK" b="0" i="1" dirty="0" smtClean="0">
                <a:latin typeface="Bookman Old Style" pitchFamily="18" charset="0"/>
              </a:rPr>
              <a:t>, </a:t>
            </a:r>
            <a:r>
              <a:rPr lang="sk-SK" b="0" i="1" dirty="0" err="1" smtClean="0">
                <a:latin typeface="Bookman Old Style" pitchFamily="18" charset="0"/>
              </a:rPr>
              <a:t>Kevinko</a:t>
            </a:r>
            <a:r>
              <a:rPr lang="sk-SK" b="0" i="1" dirty="0" smtClean="0">
                <a:latin typeface="Bookman Old Style" pitchFamily="18" charset="0"/>
              </a:rPr>
              <a:t>, Paľko, Jarko, Janka, Anička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Celkový počet žiakov školy: 107</a:t>
            </a:r>
            <a:endParaRPr lang="sk-SK" sz="1800" b="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8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 smtClean="0">
                <a:latin typeface="Mistral" pitchFamily="66" charset="0"/>
              </a:rPr>
              <a:t>ZOZNAM ZREALIZOVANÝCH AKTIVÍT</a:t>
            </a:r>
            <a:endParaRPr lang="sk-SK" sz="3600" b="1" dirty="0">
              <a:latin typeface="Mistral" pitchFamily="66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1340768"/>
            <a:ext cx="7520940" cy="41764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sz="2600" b="0" dirty="0" smtClean="0">
                <a:latin typeface="Mistral" pitchFamily="66" charset="0"/>
                <a:cs typeface="Times New Roman"/>
              </a:rPr>
              <a:t>1.    </a:t>
            </a:r>
            <a:r>
              <a:rPr lang="sk-SK" sz="2600" b="0" dirty="0" smtClean="0">
                <a:latin typeface="Mistral" pitchFamily="66" charset="0"/>
              </a:rPr>
              <a:t>PREZENTÁCIA  a ROZHOVOR  na tému zdravý životný štýl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sk-SK" sz="2600" b="0" dirty="0" smtClean="0">
                <a:latin typeface="Mistral" pitchFamily="66" charset="0"/>
                <a:cs typeface="Times New Roman"/>
              </a:rPr>
              <a:t>pozeranie rozprávky </a:t>
            </a:r>
            <a:r>
              <a:rPr lang="sk-SK" sz="2600" b="0" dirty="0">
                <a:latin typeface="Mistral" pitchFamily="66" charset="0"/>
                <a:cs typeface="Times New Roman"/>
              </a:rPr>
              <a:t>BAMBUĽKA </a:t>
            </a:r>
            <a:r>
              <a:rPr lang="sk-SK" sz="2600" b="0" dirty="0" smtClean="0">
                <a:latin typeface="Times New Roman"/>
                <a:cs typeface="Times New Roman"/>
              </a:rPr>
              <a:t>‒ </a:t>
            </a:r>
            <a:r>
              <a:rPr lang="sk-SK" sz="2600" b="0" dirty="0" smtClean="0">
                <a:latin typeface="Mistral" pitchFamily="66" charset="0"/>
                <a:cs typeface="Times New Roman"/>
              </a:rPr>
              <a:t>(</a:t>
            </a:r>
            <a:r>
              <a:rPr lang="sk-SK" sz="2600" b="0" dirty="0">
                <a:latin typeface="Mistral" pitchFamily="66" charset="0"/>
                <a:cs typeface="Times New Roman"/>
              </a:rPr>
              <a:t>CUKRÍKOVÁ CHOROBA) </a:t>
            </a:r>
            <a:endParaRPr lang="sk-SK" sz="2600" b="0" dirty="0" smtClean="0">
              <a:latin typeface="Mistral" pitchFamily="66" charset="0"/>
              <a:cs typeface="Times New Roman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sk-SK" sz="2600" b="0" dirty="0" smtClean="0">
                <a:latin typeface="Mistral" pitchFamily="66" charset="0"/>
                <a:cs typeface="Times New Roman"/>
              </a:rPr>
              <a:t>PITNÝ REŽIM </a:t>
            </a:r>
            <a:r>
              <a:rPr lang="sk-SK" sz="2600" b="0" dirty="0" smtClean="0">
                <a:latin typeface="Times New Roman"/>
                <a:cs typeface="Times New Roman"/>
              </a:rPr>
              <a:t>‒ </a:t>
            </a:r>
            <a:r>
              <a:rPr lang="sk-SK" sz="2600" b="0" dirty="0" smtClean="0">
                <a:latin typeface="Mistral" pitchFamily="66" charset="0"/>
                <a:cs typeface="Times New Roman"/>
              </a:rPr>
              <a:t>pijem zdravú vodu</a:t>
            </a:r>
          </a:p>
          <a:p>
            <a:pPr>
              <a:lnSpc>
                <a:spcPct val="150000"/>
              </a:lnSpc>
            </a:pPr>
            <a:r>
              <a:rPr lang="sk-SK" sz="2600" b="0" dirty="0">
                <a:latin typeface="Mistral" pitchFamily="66" charset="0"/>
                <a:cs typeface="Times New Roman"/>
              </a:rPr>
              <a:t>4</a:t>
            </a:r>
            <a:r>
              <a:rPr lang="sk-SK" sz="2600" b="0" dirty="0" smtClean="0">
                <a:latin typeface="Mistral" pitchFamily="66" charset="0"/>
                <a:cs typeface="Times New Roman"/>
              </a:rPr>
              <a:t>.    CVIČENIE  A HRY na čerstvom vzduchu</a:t>
            </a:r>
          </a:p>
          <a:p>
            <a:pPr>
              <a:lnSpc>
                <a:spcPct val="150000"/>
              </a:lnSpc>
            </a:pPr>
            <a:r>
              <a:rPr lang="sk-SK" sz="2600" b="0" dirty="0">
                <a:latin typeface="Mistral" pitchFamily="66" charset="0"/>
                <a:cs typeface="Times New Roman"/>
              </a:rPr>
              <a:t>5</a:t>
            </a:r>
            <a:r>
              <a:rPr lang="sk-SK" sz="2600" b="0" dirty="0" smtClean="0">
                <a:latin typeface="Mistral" pitchFamily="66" charset="0"/>
                <a:cs typeface="Times New Roman"/>
              </a:rPr>
              <a:t>.    OCHUTNÁVKA OVOCIA A ZELENINY  so zaviazanými očami</a:t>
            </a:r>
          </a:p>
          <a:p>
            <a:pPr>
              <a:lnSpc>
                <a:spcPct val="150000"/>
              </a:lnSpc>
            </a:pPr>
            <a:r>
              <a:rPr lang="sk-SK" sz="2600" b="0" dirty="0">
                <a:latin typeface="Mistral" pitchFamily="66" charset="0"/>
                <a:cs typeface="Times New Roman"/>
              </a:rPr>
              <a:t>6</a:t>
            </a:r>
            <a:r>
              <a:rPr lang="sk-SK" sz="2600" b="0" dirty="0" smtClean="0">
                <a:latin typeface="Mistral" pitchFamily="66" charset="0"/>
                <a:cs typeface="Times New Roman"/>
              </a:rPr>
              <a:t>.    ROZTRIEDENIE ZDRAVÝCH A NEZDRAVÝCH JEDÁL, NÁPOJOV</a:t>
            </a:r>
          </a:p>
          <a:p>
            <a:r>
              <a:rPr lang="sk-SK" sz="2600" b="0" dirty="0" smtClean="0">
                <a:latin typeface="Mistral" pitchFamily="66" charset="0"/>
                <a:cs typeface="Times New Roman"/>
              </a:rPr>
              <a:t>       </a:t>
            </a:r>
          </a:p>
          <a:p>
            <a:endParaRPr lang="sk-SK" sz="2600" b="0" dirty="0" smtClean="0">
              <a:latin typeface="Mistral" pitchFamily="66" charset="0"/>
              <a:cs typeface="Times New Roman"/>
            </a:endParaRPr>
          </a:p>
          <a:p>
            <a:endParaRPr lang="sk-SK" sz="2600" b="0" dirty="0" smtClean="0">
              <a:latin typeface="Mistral" pitchFamily="66" charset="0"/>
              <a:cs typeface="Times New Roman"/>
            </a:endParaRPr>
          </a:p>
        </p:txBody>
      </p:sp>
      <p:pic>
        <p:nvPicPr>
          <p:cNvPr id="1030" name="Picture 6" descr="Výsledok vyhľadávania obrázkov pre dopyt zdrave jed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1"/>
            <a:ext cx="2664296" cy="15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pitná v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57191"/>
            <a:ext cx="2520280" cy="15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ok vyhľadávania obrázkov pre dopyt cvičenie det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0"/>
            <a:ext cx="2505075" cy="15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sk-SK" dirty="0" smtClean="0">
                <a:latin typeface="Mistral" pitchFamily="66" charset="0"/>
              </a:rPr>
              <a:t/>
            </a:r>
            <a:br>
              <a:rPr lang="sk-SK" dirty="0" smtClean="0">
                <a:latin typeface="Mistral" pitchFamily="66" charset="0"/>
              </a:rPr>
            </a:br>
            <a:r>
              <a:rPr lang="sk-SK" b="1" dirty="0" smtClean="0">
                <a:latin typeface="Mistral" pitchFamily="66" charset="0"/>
              </a:rPr>
              <a:t>PREZENTÁCIA  </a:t>
            </a:r>
            <a:r>
              <a:rPr lang="sk-SK" b="1" dirty="0">
                <a:latin typeface="Mistral" pitchFamily="66" charset="0"/>
              </a:rPr>
              <a:t>a ROZHOVOR  na tému zdravý životný štýl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 smtClean="0">
                <a:latin typeface="Mistral" pitchFamily="66" charset="0"/>
              </a:rPr>
              <a:t>(</a:t>
            </a:r>
            <a:r>
              <a:rPr lang="sk-SK" cap="none" dirty="0" smtClean="0">
                <a:latin typeface="Mistral" pitchFamily="66" charset="0"/>
              </a:rPr>
              <a:t>aktivita č. 1)</a:t>
            </a:r>
            <a:endParaRPr lang="sk-SK" cap="none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3397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p</a:t>
            </a:r>
            <a:r>
              <a:rPr lang="sk-SK" sz="1800" b="0" i="1" dirty="0" smtClean="0">
                <a:latin typeface="Bookman Old Style" pitchFamily="18" charset="0"/>
              </a:rPr>
              <a:t>ozreli sme si  pripravenú prezentáciu  v </a:t>
            </a:r>
            <a:r>
              <a:rPr lang="sk-SK" sz="1800" b="0" i="1" dirty="0" err="1" smtClean="0">
                <a:latin typeface="Bookman Old Style" pitchFamily="18" charset="0"/>
              </a:rPr>
              <a:t>Power</a:t>
            </a:r>
            <a:r>
              <a:rPr lang="sk-SK" sz="1800" b="0" i="1" dirty="0" smtClean="0">
                <a:latin typeface="Bookman Old Style" pitchFamily="18" charset="0"/>
              </a:rPr>
              <a:t> Pointe  o zdravom životnom štýle  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vymenovali sme si  pomocou obrázkov, ktoré jedlá a nápoje sú pre nás „</a:t>
            </a:r>
            <a:r>
              <a:rPr lang="sk-SK" sz="1800" b="0" i="1" dirty="0" err="1" smtClean="0">
                <a:latin typeface="Bookman Old Style" pitchFamily="18" charset="0"/>
              </a:rPr>
              <a:t>dobré“a</a:t>
            </a:r>
            <a:r>
              <a:rPr lang="sk-SK" sz="1800" b="0" i="1" dirty="0" smtClean="0">
                <a:latin typeface="Bookman Old Style" pitchFamily="18" charset="0"/>
              </a:rPr>
              <a:t> naopak </a:t>
            </a:r>
            <a:r>
              <a:rPr lang="sk-SK" sz="1800" b="0" i="1" dirty="0">
                <a:latin typeface="Bookman Old Style" pitchFamily="18" charset="0"/>
              </a:rPr>
              <a:t> </a:t>
            </a:r>
            <a:r>
              <a:rPr lang="sk-SK" sz="1800" b="0" i="1" dirty="0" smtClean="0">
                <a:latin typeface="Bookman Old Style" pitchFamily="18" charset="0"/>
              </a:rPr>
              <a:t>„zlé“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vyrobili sme si  „ŽALÚDOK“  </a:t>
            </a:r>
          </a:p>
          <a:p>
            <a:pPr>
              <a:buFont typeface="Wingdings" pitchFamily="2" charset="2"/>
              <a:buChar char="§"/>
            </a:pPr>
            <a:r>
              <a:rPr lang="sk-SK" sz="1400" b="0" i="1" dirty="0" smtClean="0">
                <a:latin typeface="Bookman Old Style" pitchFamily="18" charset="0"/>
              </a:rPr>
              <a:t>pripomenuli sme si, že s plným bruškom nie je dobré športovať</a:t>
            </a:r>
          </a:p>
          <a:p>
            <a:pPr>
              <a:buFont typeface="Wingdings" pitchFamily="2" charset="2"/>
              <a:buChar char="§"/>
            </a:pPr>
            <a:r>
              <a:rPr lang="sk-SK" sz="1400" b="0" i="1" dirty="0">
                <a:latin typeface="Bookman Old Style" pitchFamily="18" charset="0"/>
              </a:rPr>
              <a:t>z</a:t>
            </a:r>
            <a:r>
              <a:rPr lang="sk-SK" sz="1400" b="0" i="1" dirty="0" smtClean="0">
                <a:latin typeface="Bookman Old Style" pitchFamily="18" charset="0"/>
              </a:rPr>
              <a:t>obrazili sme si ako sa nám potrava v žalúdku zmieša</a:t>
            </a:r>
          </a:p>
          <a:p>
            <a:pPr>
              <a:buFont typeface="Wingdings" pitchFamily="2" charset="2"/>
              <a:buChar char="§"/>
            </a:pPr>
            <a:endParaRPr lang="sk-SK" sz="15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</p:txBody>
      </p:sp>
      <p:pic>
        <p:nvPicPr>
          <p:cNvPr id="3074" name="Picture 2" descr="D:\soľ\DSCN3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2493"/>
            <a:ext cx="3744416" cy="26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oľ\DSCN3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94386" cy="26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Mistral" pitchFamily="66" charset="0"/>
              </a:rPr>
              <a:t/>
            </a:r>
            <a:br>
              <a:rPr lang="sk-SK" dirty="0" smtClean="0">
                <a:latin typeface="Mistral" pitchFamily="66" charset="0"/>
              </a:rPr>
            </a:br>
            <a:r>
              <a:rPr lang="sk-SK" b="1" dirty="0" smtClean="0">
                <a:latin typeface="Mistral" pitchFamily="66" charset="0"/>
              </a:rPr>
              <a:t>Pozeranie rozprávky  BAMBUĽKA CUKRÍKOVÁ CHOROBA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>
                <a:latin typeface="Mistral" pitchFamily="66" charset="0"/>
              </a:rPr>
              <a:t>(</a:t>
            </a:r>
            <a:r>
              <a:rPr lang="sk-SK" cap="none" dirty="0">
                <a:latin typeface="Mistral" pitchFamily="66" charset="0"/>
              </a:rPr>
              <a:t>aktivita č. </a:t>
            </a:r>
            <a:r>
              <a:rPr lang="sk-SK" cap="none" dirty="0" smtClean="0">
                <a:latin typeface="Mistral" pitchFamily="66" charset="0"/>
              </a:rPr>
              <a:t>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844824"/>
            <a:ext cx="7520940" cy="28356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n</a:t>
            </a:r>
            <a:r>
              <a:rPr lang="sk-SK" sz="1800" b="0" i="1" dirty="0" smtClean="0">
                <a:latin typeface="Bookman Old Style" pitchFamily="18" charset="0"/>
              </a:rPr>
              <a:t>a PC  sme si pozreli rozprávku o </a:t>
            </a:r>
            <a:r>
              <a:rPr lang="sk-SK" sz="1800" b="0" i="1" dirty="0" err="1" smtClean="0">
                <a:latin typeface="Bookman Old Style" pitchFamily="18" charset="0"/>
              </a:rPr>
              <a:t>Bambuľke</a:t>
            </a: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r</a:t>
            </a:r>
            <a:r>
              <a:rPr lang="sk-SK" sz="1800" b="0" i="1" dirty="0" smtClean="0">
                <a:latin typeface="Bookman Old Style" pitchFamily="18" charset="0"/>
              </a:rPr>
              <a:t>ozprávali sme sa o tom, prečo </a:t>
            </a:r>
            <a:r>
              <a:rPr lang="sk-SK" sz="1800" b="0" i="1" dirty="0" err="1" smtClean="0">
                <a:latin typeface="Bookman Old Style" pitchFamily="18" charset="0"/>
              </a:rPr>
              <a:t>Bambuľka</a:t>
            </a:r>
            <a:r>
              <a:rPr lang="sk-SK" sz="1800" b="0" i="1" dirty="0" smtClean="0">
                <a:latin typeface="Bookman Old Style" pitchFamily="18" charset="0"/>
              </a:rPr>
              <a:t> ochorela</a:t>
            </a:r>
            <a:endParaRPr lang="sk-SK" sz="1800" b="0" i="1" dirty="0">
              <a:latin typeface="Bookman Old Style" pitchFamily="18" charset="0"/>
            </a:endParaRPr>
          </a:p>
        </p:txBody>
      </p:sp>
      <p:sp>
        <p:nvSpPr>
          <p:cNvPr id="4" name="AutoShape 2" descr="Výsledok vyhľadávania obrázkov pre dopyt bambuľka cukríková chor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bambuľka cukríková choro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bambuľka cukríková choro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Výsledok vyhľadávania obrázkov pre dopyt bambuľka cukríková chorob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6" name="Picture 10" descr="Výsledok vyhľadávania obrázkov pre dopyt bambuľka cukríková choro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9099"/>
            <a:ext cx="3899926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soľ\DSCN3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4" y="3359099"/>
            <a:ext cx="4164986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0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sk-SK" b="1" dirty="0" smtClean="0">
                <a:latin typeface="Mistral" pitchFamily="66" charset="0"/>
                <a:cs typeface="Times New Roman"/>
              </a:rPr>
              <a:t>Pitný </a:t>
            </a:r>
            <a:r>
              <a:rPr lang="sk-SK" b="1" dirty="0" err="1" smtClean="0">
                <a:latin typeface="Mistral" pitchFamily="66" charset="0"/>
                <a:cs typeface="Times New Roman"/>
              </a:rPr>
              <a:t>reŽim</a:t>
            </a:r>
            <a:r>
              <a:rPr lang="sk-SK" b="1" dirty="0" smtClean="0">
                <a:latin typeface="Mistral" pitchFamily="66" charset="0"/>
                <a:cs typeface="Times New Roman"/>
              </a:rPr>
              <a:t> </a:t>
            </a:r>
            <a:r>
              <a:rPr lang="sk-SK" b="1" dirty="0" smtClean="0">
                <a:latin typeface="Times New Roman"/>
                <a:cs typeface="Times New Roman"/>
              </a:rPr>
              <a:t>‒ </a:t>
            </a:r>
            <a:r>
              <a:rPr lang="sk-SK" b="1" dirty="0" smtClean="0">
                <a:latin typeface="Mistral" pitchFamily="66" charset="0"/>
                <a:cs typeface="Times New Roman"/>
              </a:rPr>
              <a:t>pijem zdravú vodu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>
                <a:latin typeface="Mistral" pitchFamily="66" charset="0"/>
              </a:rPr>
              <a:t>(</a:t>
            </a:r>
            <a:r>
              <a:rPr lang="sk-SK" cap="none" dirty="0">
                <a:latin typeface="Mistral" pitchFamily="66" charset="0"/>
              </a:rPr>
              <a:t>aktivita č. </a:t>
            </a:r>
            <a:r>
              <a:rPr lang="sk-SK" cap="none" dirty="0" smtClean="0">
                <a:latin typeface="Mistral" pitchFamily="66" charset="0"/>
              </a:rPr>
              <a:t>3)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340768"/>
            <a:ext cx="7520940" cy="357984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p</a:t>
            </a:r>
            <a:r>
              <a:rPr lang="sk-SK" sz="1800" b="0" i="1" dirty="0" smtClean="0">
                <a:latin typeface="Bookman Old Style" pitchFamily="18" charset="0"/>
              </a:rPr>
              <a:t>orozprávali  sme  sa  o dôležitosti pitného režimu 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h</a:t>
            </a:r>
            <a:r>
              <a:rPr lang="sk-SK" sz="1800" b="0" i="1" dirty="0" smtClean="0">
                <a:latin typeface="Bookman Old Style" pitchFamily="18" charset="0"/>
              </a:rPr>
              <a:t>neď ráno  sme vložili  1 kvietok do pohárika  s vodou , 2 kvietok do pohára bez vody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s</a:t>
            </a:r>
            <a:r>
              <a:rPr lang="sk-SK" sz="1800" b="0" i="1" dirty="0" smtClean="0">
                <a:latin typeface="Bookman Old Style" pitchFamily="18" charset="0"/>
              </a:rPr>
              <a:t>poločne sme zhodnotili  čo sa stalo s kvietkami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pili sme čistú vodu z vodovodu</a:t>
            </a: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1800" b="0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pic>
        <p:nvPicPr>
          <p:cNvPr id="2051" name="Picture 3" descr="D:\soľ\DSCN3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6498"/>
            <a:ext cx="4038402" cy="30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oľ\DSCN3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976" y="3316498"/>
            <a:ext cx="3930434" cy="30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13538" y="5817768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>
                <a:solidFill>
                  <a:schemeClr val="bg1"/>
                </a:solidFill>
                <a:latin typeface="Bookman Old Style" pitchFamily="18" charset="0"/>
              </a:rPr>
              <a:t>v</a:t>
            </a:r>
            <a:r>
              <a:rPr lang="sk-SK" sz="1600" i="1" smtClean="0">
                <a:solidFill>
                  <a:schemeClr val="bg1"/>
                </a:solidFill>
                <a:latin typeface="Bookman Old Style" pitchFamily="18" charset="0"/>
              </a:rPr>
              <a:t>yschnutý bez </a:t>
            </a:r>
            <a:r>
              <a:rPr lang="sk-SK" sz="1600" i="1" dirty="0" smtClean="0">
                <a:solidFill>
                  <a:schemeClr val="bg1"/>
                </a:solidFill>
                <a:latin typeface="Bookman Old Style" pitchFamily="18" charset="0"/>
              </a:rPr>
              <a:t>vody                  </a:t>
            </a:r>
            <a:endParaRPr lang="sk-SK" sz="16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flipV="1">
            <a:off x="971600" y="5517232"/>
            <a:ext cx="792088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24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146" y="548680"/>
            <a:ext cx="7520940" cy="548640"/>
          </a:xfrm>
        </p:spPr>
        <p:txBody>
          <a:bodyPr/>
          <a:lstStyle/>
          <a:p>
            <a:pPr algn="ctr"/>
            <a:r>
              <a:rPr lang="sk-SK" b="1" dirty="0">
                <a:latin typeface="Mistral" pitchFamily="66" charset="0"/>
                <a:cs typeface="Times New Roman"/>
              </a:rPr>
              <a:t>CVIČENIE  A </a:t>
            </a:r>
            <a:r>
              <a:rPr lang="sk-SK" b="1" dirty="0" smtClean="0">
                <a:latin typeface="Mistral" pitchFamily="66" charset="0"/>
                <a:cs typeface="Times New Roman"/>
              </a:rPr>
              <a:t> POHYBOVÉ HRY </a:t>
            </a:r>
            <a:r>
              <a:rPr lang="sk-SK" b="1" dirty="0">
                <a:latin typeface="Mistral" pitchFamily="66" charset="0"/>
                <a:cs typeface="Times New Roman"/>
              </a:rPr>
              <a:t>na čerstvom </a:t>
            </a:r>
            <a:r>
              <a:rPr lang="sk-SK" b="1" dirty="0" smtClean="0">
                <a:latin typeface="Mistral" pitchFamily="66" charset="0"/>
                <a:cs typeface="Times New Roman"/>
              </a:rPr>
              <a:t>vzduchu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>
                <a:latin typeface="Mistral" pitchFamily="66" charset="0"/>
              </a:rPr>
              <a:t>(</a:t>
            </a:r>
            <a:r>
              <a:rPr lang="sk-SK" cap="none" dirty="0">
                <a:latin typeface="Mistral" pitchFamily="66" charset="0"/>
              </a:rPr>
              <a:t>aktivita č. 4</a:t>
            </a:r>
            <a:r>
              <a:rPr lang="sk-SK" cap="none" dirty="0" smtClean="0">
                <a:latin typeface="Mistral" pitchFamily="66" charset="0"/>
              </a:rPr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628800"/>
            <a:ext cx="7781488" cy="30516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pohyb a čerstvý vzduch  sú veľmi dôležité pre náš imunitný systém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tak sme to spojili a spoločne sme si zacvičili na našom školskom dvore</a:t>
            </a:r>
            <a:endParaRPr lang="sk-SK" sz="1800" b="0" i="1" dirty="0">
              <a:latin typeface="Bookman Old Style" pitchFamily="18" charset="0"/>
            </a:endParaRPr>
          </a:p>
        </p:txBody>
      </p:sp>
      <p:pic>
        <p:nvPicPr>
          <p:cNvPr id="5122" name="Picture 2" descr="D:\soľ\DSCN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399"/>
            <a:ext cx="3804255" cy="29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soľ\DSCN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3399"/>
            <a:ext cx="3528392" cy="29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1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pPr algn="ctr"/>
            <a:r>
              <a:rPr lang="sk-SK" b="1" dirty="0">
                <a:latin typeface="Mistral" pitchFamily="66" charset="0"/>
                <a:cs typeface="Times New Roman"/>
              </a:rPr>
              <a:t>OCHUTNÁVKA OVOCIA A ZELENINY  so zaviazanými </a:t>
            </a:r>
            <a:r>
              <a:rPr lang="sk-SK" b="1" dirty="0" smtClean="0">
                <a:latin typeface="Mistral" pitchFamily="66" charset="0"/>
                <a:cs typeface="Times New Roman"/>
              </a:rPr>
              <a:t>očami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>
                <a:latin typeface="Mistral" pitchFamily="66" charset="0"/>
              </a:rPr>
              <a:t>(</a:t>
            </a:r>
            <a:r>
              <a:rPr lang="sk-SK" cap="none" dirty="0">
                <a:latin typeface="Mistral" pitchFamily="66" charset="0"/>
              </a:rPr>
              <a:t>aktivita č. 5</a:t>
            </a:r>
            <a:r>
              <a:rPr lang="sk-SK" cap="none" dirty="0" smtClean="0">
                <a:latin typeface="Mistral" pitchFamily="66" charset="0"/>
              </a:rPr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1076" y="1638816"/>
            <a:ext cx="7520940" cy="3483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s</a:t>
            </a:r>
            <a:r>
              <a:rPr lang="sk-SK" sz="1800" b="0" i="1" dirty="0" smtClean="0">
                <a:latin typeface="Bookman Old Style" pitchFamily="18" charset="0"/>
              </a:rPr>
              <a:t>poločne sme očistili ovocie a zeleninu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z</a:t>
            </a:r>
            <a:r>
              <a:rPr lang="sk-SK" sz="1800" b="0" i="1" dirty="0" smtClean="0">
                <a:latin typeface="Bookman Old Style" pitchFamily="18" charset="0"/>
              </a:rPr>
              <a:t>aviazali sme si oči šatkou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hádali sme čo nám spolužiačka Anička dala do úst </a:t>
            </a:r>
          </a:p>
          <a:p>
            <a:pPr marL="0" indent="0"/>
            <a:r>
              <a:rPr lang="sk-SK" sz="1800" b="0" i="1" dirty="0">
                <a:latin typeface="Bookman Old Style" pitchFamily="18" charset="0"/>
              </a:rPr>
              <a:t> </a:t>
            </a:r>
            <a:r>
              <a:rPr lang="sk-SK" sz="1800" b="0" i="1" dirty="0" smtClean="0">
                <a:latin typeface="Bookman Old Style" pitchFamily="18" charset="0"/>
              </a:rPr>
              <a:t>    </a:t>
            </a:r>
            <a:endParaRPr lang="sk-SK" sz="1400" b="0" i="1" dirty="0">
              <a:latin typeface="Bookman Old Style" pitchFamily="18" charset="0"/>
            </a:endParaRPr>
          </a:p>
        </p:txBody>
      </p:sp>
      <p:pic>
        <p:nvPicPr>
          <p:cNvPr id="6146" name="Picture 2" descr="D:\soľ\DSCN3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7" y="3389537"/>
            <a:ext cx="38259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soľ\DSCN3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930" y="3353953"/>
            <a:ext cx="3921924" cy="30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4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pPr algn="ctr"/>
            <a:r>
              <a:rPr lang="sk-SK" b="1" dirty="0">
                <a:latin typeface="Mistral" pitchFamily="66" charset="0"/>
                <a:cs typeface="Times New Roman"/>
              </a:rPr>
              <a:t>ROZTRIEDENIE ZDRAVÝCH A NEZDRAVÝCH </a:t>
            </a:r>
            <a:r>
              <a:rPr lang="sk-SK" b="1" dirty="0" smtClean="0">
                <a:latin typeface="Mistral" pitchFamily="66" charset="0"/>
                <a:cs typeface="Times New Roman"/>
              </a:rPr>
              <a:t>JEDÁL A </a:t>
            </a:r>
            <a:r>
              <a:rPr lang="sk-SK" b="1" dirty="0">
                <a:latin typeface="Mistral" pitchFamily="66" charset="0"/>
                <a:cs typeface="Times New Roman"/>
              </a:rPr>
              <a:t>NÁPOJOV</a:t>
            </a:r>
            <a:r>
              <a:rPr lang="sk-SK" dirty="0">
                <a:latin typeface="Mistral" pitchFamily="66" charset="0"/>
              </a:rPr>
              <a:t/>
            </a:r>
            <a:br>
              <a:rPr lang="sk-SK" dirty="0">
                <a:latin typeface="Mistral" pitchFamily="66" charset="0"/>
              </a:rPr>
            </a:br>
            <a:r>
              <a:rPr lang="sk-SK" dirty="0">
                <a:latin typeface="Mistral" pitchFamily="66" charset="0"/>
              </a:rPr>
              <a:t>(</a:t>
            </a:r>
            <a:r>
              <a:rPr lang="sk-SK" cap="none" dirty="0">
                <a:latin typeface="Mistral" pitchFamily="66" charset="0"/>
              </a:rPr>
              <a:t>aktivita č. 6</a:t>
            </a:r>
            <a:r>
              <a:rPr lang="sk-SK" cap="none" dirty="0" smtClean="0">
                <a:latin typeface="Mistral" pitchFamily="66" charset="0"/>
              </a:rPr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o</a:t>
            </a:r>
            <a:r>
              <a:rPr lang="sk-SK" sz="1800" b="0" i="1" dirty="0" smtClean="0">
                <a:latin typeface="Bookman Old Style" pitchFamily="18" charset="0"/>
              </a:rPr>
              <a:t>bkreslili sme na papier postavu našej spolužiačky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u</a:t>
            </a:r>
            <a:r>
              <a:rPr lang="sk-SK" sz="1800" b="0" i="1" dirty="0" smtClean="0">
                <a:latin typeface="Bookman Old Style" pitchFamily="18" charset="0"/>
              </a:rPr>
              <a:t>robili sme „zdravú a chorú </a:t>
            </a:r>
            <a:r>
              <a:rPr lang="sk-SK" sz="1800" b="0" i="1" dirty="0" err="1" smtClean="0">
                <a:latin typeface="Bookman Old Style" pitchFamily="18" charset="0"/>
              </a:rPr>
              <a:t>Bambuľku</a:t>
            </a:r>
            <a:r>
              <a:rPr lang="sk-SK" sz="1800" b="0" i="1" dirty="0" smtClean="0">
                <a:latin typeface="Bookman Old Style" pitchFamily="18" charset="0"/>
              </a:rPr>
              <a:t>“, nakreslili sme jej tvár, primerane  tomu čo </a:t>
            </a:r>
            <a:r>
              <a:rPr lang="sk-SK" sz="1800" b="0" i="1" dirty="0" err="1" smtClean="0">
                <a:latin typeface="Bookman Old Style" pitchFamily="18" charset="0"/>
              </a:rPr>
              <a:t>Bambuľka</a:t>
            </a:r>
            <a:r>
              <a:rPr lang="sk-SK" sz="1800" b="0" i="1" dirty="0" smtClean="0">
                <a:latin typeface="Bookman Old Style" pitchFamily="18" charset="0"/>
              </a:rPr>
              <a:t> zjedla a vypila</a:t>
            </a:r>
          </a:p>
          <a:p>
            <a:pPr>
              <a:buFont typeface="Wingdings" pitchFamily="2" charset="2"/>
              <a:buChar char="Ø"/>
            </a:pPr>
            <a:r>
              <a:rPr lang="sk-SK" sz="1800" b="0" i="1" dirty="0">
                <a:latin typeface="Bookman Old Style" pitchFamily="18" charset="0"/>
              </a:rPr>
              <a:t>z</a:t>
            </a:r>
            <a:r>
              <a:rPr lang="sk-SK" sz="1800" b="0" i="1" dirty="0" smtClean="0">
                <a:latin typeface="Bookman Old Style" pitchFamily="18" charset="0"/>
              </a:rPr>
              <a:t> letákov  sme vystrihli  potraviny a nápoje </a:t>
            </a:r>
            <a:endParaRPr lang="sk-SK" sz="1800" b="0" i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800" b="0" i="1" dirty="0" smtClean="0">
                <a:latin typeface="Bookman Old Style" pitchFamily="18" charset="0"/>
              </a:rPr>
              <a:t>nalepili  sme ich na brucho veselej a chorej </a:t>
            </a:r>
            <a:r>
              <a:rPr lang="sk-SK" sz="1800" b="0" i="1" dirty="0" err="1" smtClean="0">
                <a:latin typeface="Bookman Old Style" pitchFamily="18" charset="0"/>
              </a:rPr>
              <a:t>Bambuľke</a:t>
            </a:r>
            <a:endParaRPr lang="sk-SK" sz="1800" b="0" i="1" dirty="0">
              <a:latin typeface="Bookman Old Style" pitchFamily="18" charset="0"/>
            </a:endParaRPr>
          </a:p>
        </p:txBody>
      </p:sp>
      <p:pic>
        <p:nvPicPr>
          <p:cNvPr id="7170" name="Picture 2" descr="D:\soľ\DSCN3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12412"/>
            <a:ext cx="3750325" cy="28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vie1-1.xx.fbcdn.net/v/t34.0-12/14610748_1463872883627942_923207304_n.jpg?oh=52994ac48d4130862654af11cf6be27b&amp;oe=580582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42" y="3526902"/>
            <a:ext cx="1656184" cy="28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soľ\DSCN3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0276" y="3872452"/>
            <a:ext cx="2790365" cy="20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60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Mistral" pitchFamily="66" charset="0"/>
                <a:cs typeface="Times New Roman"/>
              </a:rPr>
              <a:t>STRÁVILI sme  V ŠKOLE  zdravý, veselý a príjemný </a:t>
            </a:r>
            <a:r>
              <a:rPr lang="sk-SK" b="1" dirty="0" err="1" smtClean="0">
                <a:latin typeface="Mistral" pitchFamily="66" charset="0"/>
                <a:cs typeface="Times New Roman"/>
              </a:rPr>
              <a:t>deŇ</a:t>
            </a:r>
            <a:r>
              <a:rPr lang="sk-SK" b="1" dirty="0" smtClean="0">
                <a:latin typeface="Mistral" pitchFamily="66" charset="0"/>
                <a:cs typeface="Times New Roman"/>
              </a:rPr>
              <a:t> !!!</a:t>
            </a:r>
            <a:endParaRPr lang="sk-SK" dirty="0"/>
          </a:p>
        </p:txBody>
      </p:sp>
      <p:pic>
        <p:nvPicPr>
          <p:cNvPr id="1026" name="Picture 2" descr="Výsledok vyhľadávania obrázkov pre dopyt jabl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63399"/>
            <a:ext cx="4680520" cy="31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371</Words>
  <Application>Microsoft Office PowerPoint</Application>
  <PresentationFormat>Prezentácia na obrazovke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Uhly</vt:lpstr>
      <vt:lpstr>Jedz, dodržiavaj pitný režim a hýb sa</vt:lpstr>
      <vt:lpstr>ZOZNAM ZREALIZOVANÝCH AKTIVÍT</vt:lpstr>
      <vt:lpstr> PREZENTÁCIA  a ROZHOVOR  na tému zdravý životný štýl (aktivita č. 1)</vt:lpstr>
      <vt:lpstr> Pozeranie rozprávky  BAMBUĽKA CUKRÍKOVÁ CHOROBA (aktivita č. 2)</vt:lpstr>
      <vt:lpstr>Pitný reŽim ‒ pijem zdravú vodu (aktivita č. 3)</vt:lpstr>
      <vt:lpstr>CVIČENIE  A  POHYBOVÉ HRY na čerstvom vzduchu (aktivita č. 4)</vt:lpstr>
      <vt:lpstr>OCHUTNÁVKA OVOCIA A ZELENINY  so zaviazanými očami (aktivita č. 5)</vt:lpstr>
      <vt:lpstr>ROZTRIEDENIE ZDRAVÝCH A NEZDRAVÝCH JEDÁL A NÁPOJOV (aktivita č. 6)</vt:lpstr>
      <vt:lpstr>STRÁVILI sme  V ŠKOLE  zdravý, veselý a príjemný deŇ !!!</vt:lpstr>
      <vt:lpstr>NIEČO O NÁS: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Jedz, dodržiavaj pitný režim  a hýb sa</dc:title>
  <dc:creator>Magdaléna</dc:creator>
  <cp:lastModifiedBy>Uzivatel</cp:lastModifiedBy>
  <cp:revision>35</cp:revision>
  <dcterms:created xsi:type="dcterms:W3CDTF">2016-10-16T14:45:47Z</dcterms:created>
  <dcterms:modified xsi:type="dcterms:W3CDTF">2016-10-27T19:24:54Z</dcterms:modified>
</cp:coreProperties>
</file>